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981" autoAdjust="0"/>
  </p:normalViewPr>
  <p:slideViewPr>
    <p:cSldViewPr snapToGrid="0">
      <p:cViewPr varScale="1">
        <p:scale>
          <a:sx n="48" d="100"/>
          <a:sy n="48" d="100"/>
        </p:scale>
        <p:origin x="5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BA58B-BC2E-4A1A-9C59-7A04B3593235}" type="datetimeFigureOut">
              <a:rPr lang="en-NL" smtClean="0"/>
              <a:t>23/12/2021</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18BD2-2700-4C63-87FE-2FF81D6E8443}" type="slidenum">
              <a:rPr lang="en-NL" smtClean="0"/>
              <a:t>‹#›</a:t>
            </a:fld>
            <a:endParaRPr lang="en-NL"/>
          </a:p>
        </p:txBody>
      </p:sp>
    </p:spTree>
    <p:extLst>
      <p:ext uri="{BB962C8B-B14F-4D97-AF65-F5344CB8AC3E}">
        <p14:creationId xmlns:p14="http://schemas.microsoft.com/office/powerpoint/2010/main" val="282554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nl.wikipedia.org/wiki/Eckankar" TargetMode="External"/><Relationship Id="rId13" Type="http://schemas.openxmlformats.org/officeDocument/2006/relationships/hyperlink" Target="https://nl.wikipedia.org/wiki/Ra%C3%ABlisme" TargetMode="External"/><Relationship Id="rId18" Type="http://schemas.openxmlformats.org/officeDocument/2006/relationships/hyperlink" Target="https://nl.wikipedia.org/wiki/Tenrikyo" TargetMode="External"/><Relationship Id="rId3" Type="http://schemas.openxmlformats.org/officeDocument/2006/relationships/hyperlink" Target="https://nl.wikipedia.org/wiki/Bahai" TargetMode="External"/><Relationship Id="rId21" Type="http://schemas.openxmlformats.org/officeDocument/2006/relationships/hyperlink" Target="https://nl.wikipedia.org/wiki/Wicca" TargetMode="External"/><Relationship Id="rId7" Type="http://schemas.openxmlformats.org/officeDocument/2006/relationships/hyperlink" Target="https://nl.wikipedia.org/wiki/Dru%C3%AFde" TargetMode="External"/><Relationship Id="rId12" Type="http://schemas.openxmlformats.org/officeDocument/2006/relationships/hyperlink" Target="https://nl.wikipedia.org/wiki/Jodendom" TargetMode="External"/><Relationship Id="rId17" Type="http://schemas.openxmlformats.org/officeDocument/2006/relationships/hyperlink" Target="https://nl.wikipedia.org/wiki/Tao%C3%AFsme" TargetMode="External"/><Relationship Id="rId2" Type="http://schemas.openxmlformats.org/officeDocument/2006/relationships/slide" Target="../slides/slide2.xml"/><Relationship Id="rId16" Type="http://schemas.openxmlformats.org/officeDocument/2006/relationships/hyperlink" Target="https://nl.wikipedia.org/wiki/Sikhisme" TargetMode="External"/><Relationship Id="rId20" Type="http://schemas.openxmlformats.org/officeDocument/2006/relationships/hyperlink" Target="https://nl.wikipedia.org/wiki/Unitaristisch_Universalisme" TargetMode="External"/><Relationship Id="rId1" Type="http://schemas.openxmlformats.org/officeDocument/2006/relationships/notesMaster" Target="../notesMasters/notesMaster1.xml"/><Relationship Id="rId6" Type="http://schemas.openxmlformats.org/officeDocument/2006/relationships/hyperlink" Target="https://nl.wikipedia.org/wiki/Christendom" TargetMode="External"/><Relationship Id="rId11" Type="http://schemas.openxmlformats.org/officeDocument/2006/relationships/hyperlink" Target="https://nl.wikipedia.org/wiki/Ja%C3%AFnisme" TargetMode="External"/><Relationship Id="rId5" Type="http://schemas.openxmlformats.org/officeDocument/2006/relationships/hyperlink" Target="https://nl.wikipedia.org/wiki/Cao_Dai" TargetMode="External"/><Relationship Id="rId15" Type="http://schemas.openxmlformats.org/officeDocument/2006/relationships/hyperlink" Target="https://nl.wikipedia.org/wiki/Shinto%C3%AFsme" TargetMode="External"/><Relationship Id="rId10" Type="http://schemas.openxmlformats.org/officeDocument/2006/relationships/hyperlink" Target="https://nl.wikipedia.org/wiki/Islam" TargetMode="External"/><Relationship Id="rId19" Type="http://schemas.openxmlformats.org/officeDocument/2006/relationships/hyperlink" Target="https://nl.wikipedia.org/wiki/Thelema" TargetMode="External"/><Relationship Id="rId4" Type="http://schemas.openxmlformats.org/officeDocument/2006/relationships/hyperlink" Target="https://nl.wikipedia.org/wiki/Boeddhisme" TargetMode="External"/><Relationship Id="rId9" Type="http://schemas.openxmlformats.org/officeDocument/2006/relationships/hyperlink" Target="https://nl.wikipedia.org/wiki/Hindoe%C3%AFsme" TargetMode="External"/><Relationship Id="rId14" Type="http://schemas.openxmlformats.org/officeDocument/2006/relationships/hyperlink" Target="https://nl.wikipedia.org/wiki/Satanisme" TargetMode="External"/><Relationship Id="rId22" Type="http://schemas.openxmlformats.org/officeDocument/2006/relationships/hyperlink" Target="https://nl.wikipedia.org/wiki/Zoroastrism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chooltv.nl/video/ramadan-de-islamitische-vastenmaand/#q=isla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chooltv.nl/video/geloof-de-verschillen-en-overeenkomsten-tussen-moslims-en-katholieken/#q=isla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chooltv.nl/video/de-moskee-het-gebedshuis-van-moslims/#q=mosli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Calibri" panose="020F0502020204030204" pitchFamily="34" charset="0"/>
                <a:cs typeface="Calibri" panose="020F0502020204030204" pitchFamily="34" charset="0"/>
              </a:rPr>
              <a:t>Er zijn wereldwijd heel veel geloven, dit noem je ook wel godsdiensten. In Nederland is iets minder dan de helft van de mensen gelovig. Het geloof met de meeste aanhangers in Nederland is christendom. Binnen christendom kun je onderscheidt maken tussen katholicisme en protestantisme. Christendom is ook wereldwijd het geloof met de meeste aanhangers. Daarna komt islam. In Nederland hangt ongeveer 5% van de mensen islam aan, deze mensen heten moslims. Jodendom is een andere godsdienst, deze heeft veel overeenkomsten met christendom en islam. Alle drie geloven deze godsdiensten in één god en maken ze gebruik van een boek waar ‘Gods woord’ in zou staan, en dus heilig voor ze is. Twee andere grote godsdiensten in de wereld zijn hindoeïsme en boeddhisme. Hindoeïsme gelooft in reïncarnatie, dus dat je na je dood terug komt op aarde in een ander lichaam. Boeddhisten kennen geen goden, en stellen het leven na de dood centraal. Binnen ieder geloof zijn meerdere stromingen, er is nooit één manier waarop alle mensen binnen een godsdienst geloven. Daarom spreken we binnen dit project bijvoorbeeld over ‘islam’ en niet ‘</a:t>
            </a:r>
            <a:r>
              <a:rPr lang="nl-NL" sz="1200" b="1" u="sng" dirty="0">
                <a:latin typeface="Calibri" panose="020F0502020204030204" pitchFamily="34" charset="0"/>
                <a:cs typeface="Calibri" panose="020F0502020204030204" pitchFamily="34" charset="0"/>
              </a:rPr>
              <a:t>de</a:t>
            </a:r>
            <a:r>
              <a:rPr lang="nl-NL" sz="1200" dirty="0">
                <a:latin typeface="Calibri" panose="020F0502020204030204" pitchFamily="34" charset="0"/>
                <a:cs typeface="Calibri" panose="020F0502020204030204" pitchFamily="34" charset="0"/>
              </a:rPr>
              <a:t> islam’.</a:t>
            </a:r>
            <a:endParaRPr lang="nl-NL" dirty="0"/>
          </a:p>
          <a:p>
            <a:endParaRPr lang="nl-NL" dirty="0"/>
          </a:p>
          <a:p>
            <a:r>
              <a:rPr lang="nl-NL" dirty="0"/>
              <a:t>Bronnen:</a:t>
            </a:r>
          </a:p>
          <a:p>
            <a:r>
              <a:rPr lang="nl-NL" dirty="0"/>
              <a:t>https://www.cbs.nl/nl-nl/nieuws/2018/43/meer-dan-de-helft-nederlanders-niet-religieus </a:t>
            </a:r>
          </a:p>
          <a:p>
            <a:r>
              <a:rPr lang="nl-NL" dirty="0"/>
              <a:t>https://wikikids.nl/Wereldreligie </a:t>
            </a:r>
          </a:p>
          <a:p>
            <a:r>
              <a:rPr lang="nl-NL" dirty="0"/>
              <a:t>https://nl.wikipedia.org/wiki/Religie#/media/Bestand:Religions_4x5.png</a:t>
            </a:r>
          </a:p>
          <a:p>
            <a:endParaRPr lang="nl-NL" dirty="0"/>
          </a:p>
          <a:p>
            <a:r>
              <a:rPr lang="en-US" sz="1200" b="0" i="0" kern="1200" dirty="0" err="1">
                <a:solidFill>
                  <a:schemeClr val="tx1"/>
                </a:solidFill>
                <a:effectLst/>
                <a:latin typeface="+mn-lt"/>
                <a:ea typeface="+mn-ea"/>
                <a:cs typeface="+mn-cs"/>
              </a:rPr>
              <a:t>Religieuze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symbolen</a:t>
            </a:r>
            <a:r>
              <a:rPr lang="en-US" sz="1200" b="0" i="0" kern="1200" dirty="0">
                <a:solidFill>
                  <a:schemeClr val="tx1"/>
                </a:solidFill>
                <a:effectLst/>
                <a:latin typeface="+mn-lt"/>
                <a:ea typeface="+mn-ea"/>
                <a:cs typeface="+mn-cs"/>
              </a:rPr>
              <a:t>, van links </a:t>
            </a:r>
            <a:r>
              <a:rPr lang="en-US" sz="1200" b="0" i="0" kern="1200" dirty="0" err="1">
                <a:solidFill>
                  <a:schemeClr val="tx1"/>
                </a:solidFill>
                <a:effectLst/>
                <a:latin typeface="+mn-lt"/>
                <a:ea typeface="+mn-ea"/>
                <a:cs typeface="+mn-cs"/>
              </a:rPr>
              <a:t>naar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rechts</a:t>
            </a:r>
            <a:r>
              <a:rPr lang="en-US" sz="1200" b="0" i="0" kern="1200" dirty="0">
                <a:solidFill>
                  <a:schemeClr val="tx1"/>
                </a:solidFill>
                <a:effectLst/>
                <a:latin typeface="+mn-lt"/>
                <a:ea typeface="+mn-ea"/>
                <a:cs typeface="+mn-cs"/>
              </a:rPr>
              <a:t>:</a:t>
            </a:r>
            <a:br>
              <a:rPr lang="en-US" dirty="0"/>
            </a:br>
            <a:r>
              <a:rPr lang="en-US" sz="1200" b="0" i="0" kern="1200" dirty="0">
                <a:solidFill>
                  <a:schemeClr val="tx1"/>
                </a:solidFill>
                <a:effectLst/>
                <a:latin typeface="+mn-lt"/>
                <a:ea typeface="+mn-ea"/>
                <a:cs typeface="+mn-cs"/>
              </a:rPr>
              <a:t>1e </a:t>
            </a:r>
            <a:r>
              <a:rPr lang="en-US" sz="1200" b="0" i="0" kern="1200" dirty="0" err="1">
                <a:solidFill>
                  <a:schemeClr val="tx1"/>
                </a:solidFill>
                <a:effectLst/>
                <a:latin typeface="+mn-lt"/>
                <a:ea typeface="+mn-ea"/>
                <a:cs typeface="+mn-cs"/>
              </a:rPr>
              <a:t>rij</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3" tooltip="Bahai"/>
              </a:rPr>
              <a:t>baha'i</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4" tooltip="Boeddhisme"/>
              </a:rPr>
              <a:t>boeddhisme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Cao Dai"/>
              </a:rPr>
              <a:t>Cao Dai</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6" tooltip="Christendom"/>
              </a:rPr>
              <a:t>christendom</a:t>
            </a:r>
            <a:br>
              <a:rPr lang="en-US" dirty="0"/>
            </a:br>
            <a:r>
              <a:rPr lang="en-US" sz="1200" b="0" i="0" kern="1200" dirty="0">
                <a:solidFill>
                  <a:schemeClr val="tx1"/>
                </a:solidFill>
                <a:effectLst/>
                <a:latin typeface="+mn-lt"/>
                <a:ea typeface="+mn-ea"/>
                <a:cs typeface="+mn-cs"/>
              </a:rPr>
              <a:t>2e </a:t>
            </a:r>
            <a:r>
              <a:rPr lang="en-US" sz="1200" b="0" i="0" kern="1200" dirty="0" err="1">
                <a:solidFill>
                  <a:schemeClr val="tx1"/>
                </a:solidFill>
                <a:effectLst/>
                <a:latin typeface="+mn-lt"/>
                <a:ea typeface="+mn-ea"/>
                <a:cs typeface="+mn-cs"/>
              </a:rPr>
              <a:t>rij</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7" tooltip="Druïde"/>
              </a:rPr>
              <a:t>druïdisme</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8" tooltip="Eckankar"/>
              </a:rPr>
              <a:t>Eckankar</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9" tooltip="Hindoeïsme"/>
              </a:rPr>
              <a:t>hindoeïsme</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10" tooltip="Islam"/>
              </a:rPr>
              <a:t>islam</a:t>
            </a:r>
            <a:br>
              <a:rPr lang="en-US" dirty="0"/>
            </a:br>
            <a:r>
              <a:rPr lang="en-US" sz="1200" b="0" i="0" kern="1200" dirty="0">
                <a:solidFill>
                  <a:schemeClr val="tx1"/>
                </a:solidFill>
                <a:effectLst/>
                <a:latin typeface="+mn-lt"/>
                <a:ea typeface="+mn-ea"/>
                <a:cs typeface="+mn-cs"/>
              </a:rPr>
              <a:t>3e </a:t>
            </a:r>
            <a:r>
              <a:rPr lang="en-US" sz="1200" b="0" i="0" kern="1200" dirty="0" err="1">
                <a:solidFill>
                  <a:schemeClr val="tx1"/>
                </a:solidFill>
                <a:effectLst/>
                <a:latin typeface="+mn-lt"/>
                <a:ea typeface="+mn-ea"/>
                <a:cs typeface="+mn-cs"/>
              </a:rPr>
              <a:t>rij</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11" tooltip="Jaïnisme"/>
              </a:rPr>
              <a:t>jaïnisme</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12" tooltip="Jodendom"/>
              </a:rPr>
              <a:t>jodendom</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13" tooltip="Raëlisme"/>
              </a:rPr>
              <a:t>raëlisme</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14" tooltip="Satanisme"/>
              </a:rPr>
              <a:t>satanisme</a:t>
            </a:r>
            <a:br>
              <a:rPr lang="en-US" dirty="0"/>
            </a:br>
            <a:r>
              <a:rPr lang="en-US" sz="1200" b="0" i="0" kern="1200" dirty="0">
                <a:solidFill>
                  <a:schemeClr val="tx1"/>
                </a:solidFill>
                <a:effectLst/>
                <a:latin typeface="+mn-lt"/>
                <a:ea typeface="+mn-ea"/>
                <a:cs typeface="+mn-cs"/>
              </a:rPr>
              <a:t>4e </a:t>
            </a:r>
            <a:r>
              <a:rPr lang="en-US" sz="1200" b="0" i="0" kern="1200" dirty="0" err="1">
                <a:solidFill>
                  <a:schemeClr val="tx1"/>
                </a:solidFill>
                <a:effectLst/>
                <a:latin typeface="+mn-lt"/>
                <a:ea typeface="+mn-ea"/>
                <a:cs typeface="+mn-cs"/>
              </a:rPr>
              <a:t>rij</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15" tooltip="Shintoïsme"/>
              </a:rPr>
              <a:t>shinto</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16" tooltip="Sikhisme"/>
              </a:rPr>
              <a:t>sikhisme</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17" tooltip="Taoïsme"/>
              </a:rPr>
              <a:t>taoïsme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8" tooltip="Tenrikyo"/>
              </a:rPr>
              <a:t>Tenrikyo</a:t>
            </a:r>
            <a:br>
              <a:rPr lang="en-US" dirty="0"/>
            </a:br>
            <a:r>
              <a:rPr lang="en-US" sz="1200" b="0" i="0" kern="1200" dirty="0">
                <a:solidFill>
                  <a:schemeClr val="tx1"/>
                </a:solidFill>
                <a:effectLst/>
                <a:latin typeface="+mn-lt"/>
                <a:ea typeface="+mn-ea"/>
                <a:cs typeface="+mn-cs"/>
              </a:rPr>
              <a:t>5e </a:t>
            </a:r>
            <a:r>
              <a:rPr lang="en-US" sz="1200" b="0" i="0" kern="1200" dirty="0" err="1">
                <a:solidFill>
                  <a:schemeClr val="tx1"/>
                </a:solidFill>
                <a:effectLst/>
                <a:latin typeface="+mn-lt"/>
                <a:ea typeface="+mn-ea"/>
                <a:cs typeface="+mn-cs"/>
              </a:rPr>
              <a:t>rij</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9" tooltip="Thelema"/>
              </a:rPr>
              <a:t>Thelema</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20" tooltip="Unitaristisch Universalisme"/>
              </a:rPr>
              <a:t>Unitaristisch</a:t>
            </a:r>
            <a:r>
              <a:rPr lang="en-US" sz="1200" b="0" i="0" u="none" strike="noStrike" kern="1200" dirty="0">
                <a:solidFill>
                  <a:schemeClr val="tx1"/>
                </a:solidFill>
                <a:effectLst/>
                <a:latin typeface="+mn-lt"/>
                <a:ea typeface="+mn-ea"/>
                <a:cs typeface="+mn-cs"/>
                <a:hlinkClick r:id="rId20" tooltip="Unitaristisch Universalisme"/>
              </a:rPr>
              <a:t> </a:t>
            </a:r>
            <a:r>
              <a:rPr lang="en-US" sz="1200" b="0" i="0" u="none" strike="noStrike" kern="1200" dirty="0" err="1">
                <a:solidFill>
                  <a:schemeClr val="tx1"/>
                </a:solidFill>
                <a:effectLst/>
                <a:latin typeface="+mn-lt"/>
                <a:ea typeface="+mn-ea"/>
                <a:cs typeface="+mn-cs"/>
                <a:hlinkClick r:id="rId20" tooltip="Unitaristisch Universalisme"/>
              </a:rPr>
              <a:t>Universalisme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21" tooltip="Wicca"/>
              </a:rPr>
              <a:t>wicca</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22" tooltip="Zoroastrisme"/>
              </a:rPr>
              <a:t>zoroastrisme</a:t>
            </a:r>
            <a:endParaRPr lang="nl-NL" dirty="0"/>
          </a:p>
          <a:p>
            <a:endParaRPr lang="en-NL" dirty="0"/>
          </a:p>
        </p:txBody>
      </p:sp>
      <p:sp>
        <p:nvSpPr>
          <p:cNvPr id="4" name="Slide Number Placeholder 3"/>
          <p:cNvSpPr>
            <a:spLocks noGrp="1"/>
          </p:cNvSpPr>
          <p:nvPr>
            <p:ph type="sldNum" sz="quarter" idx="5"/>
          </p:nvPr>
        </p:nvSpPr>
        <p:spPr/>
        <p:txBody>
          <a:bodyPr/>
          <a:lstStyle/>
          <a:p>
            <a:fld id="{9A918BD2-2700-4C63-87FE-2FF81D6E8443}" type="slidenum">
              <a:rPr lang="en-NL" smtClean="0"/>
              <a:t>2</a:t>
            </a:fld>
            <a:endParaRPr lang="en-NL"/>
          </a:p>
        </p:txBody>
      </p:sp>
    </p:spTree>
    <p:extLst>
      <p:ext uri="{BB962C8B-B14F-4D97-AF65-F5344CB8AC3E}">
        <p14:creationId xmlns:p14="http://schemas.microsoft.com/office/powerpoint/2010/main" val="284227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https://commons.wikimedia.org/wiki/File:World_Map_Blank.svg</a:t>
            </a:r>
          </a:p>
          <a:p>
            <a:endParaRPr lang="en-NL" dirty="0"/>
          </a:p>
        </p:txBody>
      </p:sp>
      <p:sp>
        <p:nvSpPr>
          <p:cNvPr id="4" name="Slide Number Placeholder 3"/>
          <p:cNvSpPr>
            <a:spLocks noGrp="1"/>
          </p:cNvSpPr>
          <p:nvPr>
            <p:ph type="sldNum" sz="quarter" idx="5"/>
          </p:nvPr>
        </p:nvSpPr>
        <p:spPr/>
        <p:txBody>
          <a:bodyPr/>
          <a:lstStyle/>
          <a:p>
            <a:fld id="{9A918BD2-2700-4C63-87FE-2FF81D6E8443}" type="slidenum">
              <a:rPr lang="en-NL" smtClean="0"/>
              <a:t>18</a:t>
            </a:fld>
            <a:endParaRPr lang="en-NL"/>
          </a:p>
        </p:txBody>
      </p:sp>
    </p:spTree>
    <p:extLst>
      <p:ext uri="{BB962C8B-B14F-4D97-AF65-F5344CB8AC3E}">
        <p14:creationId xmlns:p14="http://schemas.microsoft.com/office/powerpoint/2010/main" val="382919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Bron:</a:t>
            </a:r>
          </a:p>
          <a:p>
            <a:r>
              <a:rPr lang="nl-NL" dirty="0"/>
              <a:t>https://en.wikipedia.org/wiki/Islam_by_country#/media/File:Islam_percent_population_in_each_nation_World_Map_Muslim_data_by_Pew_Research.svg</a:t>
            </a:r>
          </a:p>
          <a:p>
            <a:endParaRPr lang="en-NL" dirty="0"/>
          </a:p>
        </p:txBody>
      </p:sp>
      <p:sp>
        <p:nvSpPr>
          <p:cNvPr id="4" name="Slide Number Placeholder 3"/>
          <p:cNvSpPr>
            <a:spLocks noGrp="1"/>
          </p:cNvSpPr>
          <p:nvPr>
            <p:ph type="sldNum" sz="quarter" idx="5"/>
          </p:nvPr>
        </p:nvSpPr>
        <p:spPr/>
        <p:txBody>
          <a:bodyPr/>
          <a:lstStyle/>
          <a:p>
            <a:fld id="{9A918BD2-2700-4C63-87FE-2FF81D6E8443}" type="slidenum">
              <a:rPr lang="en-NL" smtClean="0"/>
              <a:t>19</a:t>
            </a:fld>
            <a:endParaRPr lang="en-NL"/>
          </a:p>
        </p:txBody>
      </p:sp>
    </p:spTree>
    <p:extLst>
      <p:ext uri="{BB962C8B-B14F-4D97-AF65-F5344CB8AC3E}">
        <p14:creationId xmlns:p14="http://schemas.microsoft.com/office/powerpoint/2010/main" val="2351811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Bron: </a:t>
            </a:r>
          </a:p>
          <a:p>
            <a:r>
              <a:rPr lang="nl-NL" sz="1200" kern="1200" dirty="0">
                <a:solidFill>
                  <a:schemeClr val="tx1"/>
                </a:solidFill>
                <a:effectLst/>
                <a:latin typeface="+mn-lt"/>
                <a:ea typeface="+mn-ea"/>
                <a:cs typeface="+mn-cs"/>
              </a:rPr>
              <a:t>https://www.hetklokhuis.nl/tv-uitzending/4491/De-4-Vrijheden-Geloof</a:t>
            </a:r>
          </a:p>
          <a:p>
            <a:r>
              <a:rPr lang="nl-NL" sz="1200" kern="1200" dirty="0">
                <a:solidFill>
                  <a:schemeClr val="tx1"/>
                </a:solidFill>
                <a:effectLst/>
                <a:latin typeface="+mn-lt"/>
                <a:ea typeface="+mn-ea"/>
                <a:cs typeface="+mn-cs"/>
              </a:rPr>
              <a:t>(kijk</a:t>
            </a:r>
            <a:r>
              <a:rPr lang="nl-NL" sz="1200" kern="1200" baseline="0" dirty="0">
                <a:solidFill>
                  <a:schemeClr val="tx1"/>
                </a:solidFill>
                <a:effectLst/>
                <a:latin typeface="+mn-lt"/>
                <a:ea typeface="+mn-ea"/>
                <a:cs typeface="+mn-cs"/>
              </a:rPr>
              <a:t> van </a:t>
            </a:r>
            <a:r>
              <a:rPr lang="nl-NL" sz="1200" u="sng" kern="1200" baseline="0" dirty="0">
                <a:solidFill>
                  <a:schemeClr val="tx1"/>
                </a:solidFill>
                <a:effectLst/>
                <a:latin typeface="+mn-lt"/>
                <a:ea typeface="+mn-ea"/>
                <a:cs typeface="+mn-cs"/>
              </a:rPr>
              <a:t>begin tot 3:35 </a:t>
            </a:r>
            <a:r>
              <a:rPr lang="nl-NL" sz="1200" kern="1200" baseline="0" dirty="0">
                <a:solidFill>
                  <a:schemeClr val="tx1"/>
                </a:solidFill>
                <a:effectLst/>
                <a:latin typeface="+mn-lt"/>
                <a:ea typeface="+mn-ea"/>
                <a:cs typeface="+mn-cs"/>
              </a:rPr>
              <a:t>en van </a:t>
            </a:r>
            <a:r>
              <a:rPr lang="nl-NL" sz="1200" u="sng" kern="1200" baseline="0" dirty="0">
                <a:solidFill>
                  <a:schemeClr val="tx1"/>
                </a:solidFill>
                <a:effectLst/>
                <a:latin typeface="+mn-lt"/>
                <a:ea typeface="+mn-ea"/>
                <a:cs typeface="+mn-cs"/>
              </a:rPr>
              <a:t>11:50 tot eind</a:t>
            </a:r>
            <a:r>
              <a:rPr lang="nl-NL" sz="1200" u="none" kern="1200" baseline="0" dirty="0">
                <a:solidFill>
                  <a:schemeClr val="tx1"/>
                </a:solidFill>
                <a:effectLst/>
                <a:latin typeface="+mn-lt"/>
                <a:ea typeface="+mn-ea"/>
                <a:cs typeface="+mn-cs"/>
              </a:rPr>
              <a:t>)</a:t>
            </a:r>
          </a:p>
          <a:p>
            <a:r>
              <a:rPr lang="nl-NL" sz="1200" u="none" kern="1200" baseline="0">
                <a:solidFill>
                  <a:schemeClr val="tx1"/>
                </a:solidFill>
                <a:effectLst/>
                <a:latin typeface="+mn-lt"/>
                <a:ea typeface="+mn-ea"/>
                <a:cs typeface="+mn-cs"/>
              </a:rPr>
              <a:t>(totale lengte: 15 min)</a:t>
            </a:r>
            <a:endParaRPr lang="nl-NL" sz="1200" u="sng" kern="1200">
              <a:solidFill>
                <a:schemeClr val="tx1"/>
              </a:solidFill>
              <a:effectLst/>
              <a:latin typeface="+mn-lt"/>
              <a:ea typeface="+mn-ea"/>
              <a:cs typeface="+mn-cs"/>
            </a:endParaRPr>
          </a:p>
          <a:p>
            <a:endParaRPr lang="en-NL"/>
          </a:p>
        </p:txBody>
      </p:sp>
      <p:sp>
        <p:nvSpPr>
          <p:cNvPr id="4" name="Slide Number Placeholder 3"/>
          <p:cNvSpPr>
            <a:spLocks noGrp="1"/>
          </p:cNvSpPr>
          <p:nvPr>
            <p:ph type="sldNum" sz="quarter" idx="5"/>
          </p:nvPr>
        </p:nvSpPr>
        <p:spPr/>
        <p:txBody>
          <a:bodyPr/>
          <a:lstStyle/>
          <a:p>
            <a:fld id="{9A918BD2-2700-4C63-87FE-2FF81D6E8443}" type="slidenum">
              <a:rPr lang="en-NL" smtClean="0"/>
              <a:t>20</a:t>
            </a:fld>
            <a:endParaRPr lang="en-NL"/>
          </a:p>
        </p:txBody>
      </p:sp>
    </p:spTree>
    <p:extLst>
      <p:ext uri="{BB962C8B-B14F-4D97-AF65-F5344CB8AC3E}">
        <p14:creationId xmlns:p14="http://schemas.microsoft.com/office/powerpoint/2010/main" val="305508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Bij de discussie</a:t>
            </a:r>
            <a:r>
              <a:rPr lang="nl-NL" baseline="0" dirty="0"/>
              <a:t> over deze stelling kun je noemen dat dit deels al de situatie is in Nederland. </a:t>
            </a:r>
          </a:p>
          <a:p>
            <a:br>
              <a:rPr lang="nl-NL" dirty="0"/>
            </a:br>
            <a:r>
              <a:rPr lang="nl-NL" dirty="0"/>
              <a:t>Deze stelling kan ook de vraag oproepen of</a:t>
            </a:r>
            <a:r>
              <a:rPr lang="nl-NL" baseline="0" dirty="0"/>
              <a:t> het dan verplicht of vrij is om naar een school te gaan die aansluit bij je geloof. </a:t>
            </a:r>
            <a:endParaRPr lang="nl-NL" dirty="0"/>
          </a:p>
          <a:p>
            <a:endParaRPr lang="en-NL" dirty="0"/>
          </a:p>
        </p:txBody>
      </p:sp>
      <p:sp>
        <p:nvSpPr>
          <p:cNvPr id="4" name="Slide Number Placeholder 3"/>
          <p:cNvSpPr>
            <a:spLocks noGrp="1"/>
          </p:cNvSpPr>
          <p:nvPr>
            <p:ph type="sldNum" sz="quarter" idx="5"/>
          </p:nvPr>
        </p:nvSpPr>
        <p:spPr/>
        <p:txBody>
          <a:bodyPr/>
          <a:lstStyle/>
          <a:p>
            <a:fld id="{9A918BD2-2700-4C63-87FE-2FF81D6E8443}" type="slidenum">
              <a:rPr lang="en-NL" smtClean="0"/>
              <a:t>3</a:t>
            </a:fld>
            <a:endParaRPr lang="en-NL"/>
          </a:p>
        </p:txBody>
      </p:sp>
    </p:spTree>
    <p:extLst>
      <p:ext uri="{BB962C8B-B14F-4D97-AF65-F5344CB8AC3E}">
        <p14:creationId xmlns:p14="http://schemas.microsoft.com/office/powerpoint/2010/main" val="377388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Calibri" panose="020F0502020204030204" pitchFamily="34" charset="0"/>
                <a:cs typeface="Calibri" panose="020F0502020204030204" pitchFamily="34" charset="0"/>
              </a:rPr>
              <a:t>Geloofsattributen zijn voorwerpen die mensen dragen, gebruiken of bij zich hebben vanuit hun geloof. Voor christenen kan dit bijvoorbeeld een kruisje zijn, voor joden een keppeltje en voor moslims een hoofddoek. Een hoofddoek wordt niet alleen gebruikt door moslims, hoewel dat tegenwoordig wel vaak wordt gedacht. Ook in andere geloven, zoals christendom en jodendom, dragen of droegen vrouwen hoofddoekjes vanuit hun geloof. Maar een hoofddoekje hoeft niet altijd religieus te zijn, het kan ook gewoon cultureel zijn, of praktisch. Vroeger in Nederland droegen vrouwen bijvoorbeeld vaak hoofddoekjes tegen de regen.</a:t>
            </a:r>
          </a:p>
          <a:p>
            <a:endParaRPr lang="nl-NL" dirty="0"/>
          </a:p>
          <a:p>
            <a:r>
              <a:rPr lang="nl-NL" dirty="0"/>
              <a:t>Bron:</a:t>
            </a:r>
          </a:p>
          <a:p>
            <a:r>
              <a:rPr lang="nl-NL" dirty="0"/>
              <a:t>https://nl.wikipedia.org/wiki/Hoofddoek</a:t>
            </a:r>
          </a:p>
          <a:p>
            <a:endParaRPr lang="nl-NL" dirty="0"/>
          </a:p>
          <a:p>
            <a:r>
              <a:rPr lang="nl-NL" sz="1200" u="sng" kern="1200" dirty="0">
                <a:solidFill>
                  <a:schemeClr val="tx1"/>
                </a:solidFill>
                <a:effectLst/>
                <a:latin typeface="+mn-lt"/>
                <a:ea typeface="+mn-ea"/>
                <a:cs typeface="+mn-cs"/>
              </a:rPr>
              <a:t>https://pxhere.com/en/photo/821905</a:t>
            </a:r>
          </a:p>
          <a:p>
            <a:r>
              <a:rPr lang="nl-NL" sz="1200" u="sng" kern="1200" dirty="0">
                <a:solidFill>
                  <a:schemeClr val="tx1"/>
                </a:solidFill>
                <a:effectLst/>
                <a:latin typeface="+mn-lt"/>
                <a:ea typeface="+mn-ea"/>
                <a:cs typeface="+mn-cs"/>
              </a:rPr>
              <a:t>https://commons.wikimedia.org/wiki/File:Casamento_judeu1.jpg</a:t>
            </a:r>
          </a:p>
          <a:p>
            <a:r>
              <a:rPr lang="nl-NL" sz="1200" u="sng" kern="1200" dirty="0">
                <a:solidFill>
                  <a:schemeClr val="tx1"/>
                </a:solidFill>
                <a:effectLst/>
                <a:latin typeface="+mn-lt"/>
                <a:ea typeface="+mn-ea"/>
                <a:cs typeface="+mn-cs"/>
              </a:rPr>
              <a:t>https://www.pikrepo.com/fdtwz/woman-in-green-hijab-covering-her-face-with-her-hand</a:t>
            </a:r>
            <a:endParaRPr lang="nl-NL" dirty="0"/>
          </a:p>
          <a:p>
            <a:endParaRPr lang="en-NL" dirty="0"/>
          </a:p>
        </p:txBody>
      </p:sp>
      <p:sp>
        <p:nvSpPr>
          <p:cNvPr id="4" name="Slide Number Placeholder 3"/>
          <p:cNvSpPr>
            <a:spLocks noGrp="1"/>
          </p:cNvSpPr>
          <p:nvPr>
            <p:ph type="sldNum" sz="quarter" idx="5"/>
          </p:nvPr>
        </p:nvSpPr>
        <p:spPr/>
        <p:txBody>
          <a:bodyPr/>
          <a:lstStyle/>
          <a:p>
            <a:fld id="{9A918BD2-2700-4C63-87FE-2FF81D6E8443}" type="slidenum">
              <a:rPr lang="en-NL" smtClean="0"/>
              <a:t>4</a:t>
            </a:fld>
            <a:endParaRPr lang="en-NL"/>
          </a:p>
        </p:txBody>
      </p:sp>
    </p:spTree>
    <p:extLst>
      <p:ext uri="{BB962C8B-B14F-4D97-AF65-F5344CB8AC3E}">
        <p14:creationId xmlns:p14="http://schemas.microsoft.com/office/powerpoint/2010/main" val="3726066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Calibri" panose="020F0502020204030204" pitchFamily="34" charset="0"/>
                <a:cs typeface="Calibri" panose="020F0502020204030204" pitchFamily="34" charset="0"/>
              </a:rPr>
              <a:t>Het Suikerfeest is een religieus feest voor moslims, dat drie dagen lang duurt. Bij het Suikerfeest wordt het einde van de Ramadan gevierd, waarbij moslims 30 dagen lang vasten. Tijdens het Suikerfeest komen families bij elkaar en worden er veel lekkere dingen gegeten. Ieder jaar wordt de Ramadan, en dus ook het Suikerfeest, op een ander moment gevierd, dit is ieder jaar elf dagen eerder. Ongeveer 5% van de Nederlanders is moslim, dat zijn bijna een miljoen mensen die het Suikerfeest vieren!</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Filmpje: </a:t>
            </a:r>
            <a:r>
              <a:rPr lang="nl-NL" sz="1200" u="sng" kern="1200" dirty="0">
                <a:solidFill>
                  <a:schemeClr val="tx1"/>
                </a:solidFill>
                <a:effectLst/>
                <a:latin typeface="+mn-lt"/>
                <a:ea typeface="+mn-ea"/>
                <a:cs typeface="+mn-cs"/>
                <a:hlinkClick r:id="rId3"/>
              </a:rPr>
              <a:t>https://schooltv.nl/video/ramadan-de-islamitische-vastenmaand/#q=islam</a:t>
            </a:r>
            <a:r>
              <a:rPr lang="nl-NL" sz="1200" u="none" kern="1200" dirty="0">
                <a:solidFill>
                  <a:schemeClr val="tx1"/>
                </a:solidFill>
                <a:effectLst/>
                <a:latin typeface="+mn-lt"/>
                <a:ea typeface="+mn-ea"/>
                <a:cs typeface="+mn-cs"/>
              </a:rPr>
              <a:t> (lengte:</a:t>
            </a:r>
            <a:r>
              <a:rPr lang="nl-NL" sz="1200" u="none" kern="1200" baseline="0" dirty="0">
                <a:solidFill>
                  <a:schemeClr val="tx1"/>
                </a:solidFill>
                <a:effectLst/>
                <a:latin typeface="+mn-lt"/>
                <a:ea typeface="+mn-ea"/>
                <a:cs typeface="+mn-cs"/>
              </a:rPr>
              <a:t> 1min09)</a:t>
            </a:r>
            <a:endParaRPr lang="nl-NL" dirty="0"/>
          </a:p>
          <a:p>
            <a:endParaRPr lang="nl-NL" dirty="0"/>
          </a:p>
          <a:p>
            <a:r>
              <a:rPr lang="nl-NL" dirty="0"/>
              <a:t>Bronnen:</a:t>
            </a:r>
          </a:p>
          <a:p>
            <a:r>
              <a:rPr lang="nl-NL" dirty="0"/>
              <a:t>https://wikikids.nl/Suikerfeest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https://maken.wikiwijs.nl/145848/Geestelijke_stromingen__islam#!page-5328649</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https://nl.wikipedia.org/wiki/Suikerfeest#/media/Bestand:Celebrating_Eid_in_Tajikistan_10-13-2007.jpg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en-NL" dirty="0"/>
          </a:p>
        </p:txBody>
      </p:sp>
      <p:sp>
        <p:nvSpPr>
          <p:cNvPr id="4" name="Slide Number Placeholder 3"/>
          <p:cNvSpPr>
            <a:spLocks noGrp="1"/>
          </p:cNvSpPr>
          <p:nvPr>
            <p:ph type="sldNum" sz="quarter" idx="5"/>
          </p:nvPr>
        </p:nvSpPr>
        <p:spPr/>
        <p:txBody>
          <a:bodyPr/>
          <a:lstStyle/>
          <a:p>
            <a:fld id="{9A918BD2-2700-4C63-87FE-2FF81D6E8443}" type="slidenum">
              <a:rPr lang="en-NL" smtClean="0"/>
              <a:t>6</a:t>
            </a:fld>
            <a:endParaRPr lang="en-NL"/>
          </a:p>
        </p:txBody>
      </p:sp>
    </p:spTree>
    <p:extLst>
      <p:ext uri="{BB962C8B-B14F-4D97-AF65-F5344CB8AC3E}">
        <p14:creationId xmlns:p14="http://schemas.microsoft.com/office/powerpoint/2010/main" val="122081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u="none" kern="1200" dirty="0">
                <a:solidFill>
                  <a:schemeClr val="tx1"/>
                </a:solidFill>
                <a:effectLst/>
                <a:latin typeface="+mn-lt"/>
                <a:ea typeface="+mn-ea"/>
                <a:cs typeface="+mn-cs"/>
              </a:rPr>
              <a:t>Eventuele aanvullende vragen: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u="none" kern="1200" dirty="0">
                <a:solidFill>
                  <a:schemeClr val="tx1"/>
                </a:solidFill>
                <a:effectLst/>
                <a:latin typeface="+mn-lt"/>
                <a:ea typeface="+mn-ea"/>
                <a:cs typeface="+mn-cs"/>
              </a:rPr>
              <a:t>Bij welk geloof horen deze feestdagen?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u="none" kern="1200" dirty="0">
                <a:solidFill>
                  <a:schemeClr val="tx1"/>
                </a:solidFill>
                <a:effectLst/>
                <a:latin typeface="+mn-lt"/>
                <a:ea typeface="+mn-ea"/>
                <a:cs typeface="+mn-cs"/>
              </a:rPr>
              <a:t>Zijn alle geloven vertegenwoordigd in de feestdagen?</a:t>
            </a:r>
          </a:p>
          <a:p>
            <a:endParaRPr lang="en-NL" dirty="0"/>
          </a:p>
        </p:txBody>
      </p:sp>
      <p:sp>
        <p:nvSpPr>
          <p:cNvPr id="4" name="Slide Number Placeholder 3"/>
          <p:cNvSpPr>
            <a:spLocks noGrp="1"/>
          </p:cNvSpPr>
          <p:nvPr>
            <p:ph type="sldNum" sz="quarter" idx="5"/>
          </p:nvPr>
        </p:nvSpPr>
        <p:spPr/>
        <p:txBody>
          <a:bodyPr/>
          <a:lstStyle/>
          <a:p>
            <a:fld id="{9A918BD2-2700-4C63-87FE-2FF81D6E8443}" type="slidenum">
              <a:rPr lang="en-NL" smtClean="0"/>
              <a:t>8</a:t>
            </a:fld>
            <a:endParaRPr lang="en-NL"/>
          </a:p>
        </p:txBody>
      </p:sp>
    </p:spTree>
    <p:extLst>
      <p:ext uri="{BB962C8B-B14F-4D97-AF65-F5344CB8AC3E}">
        <p14:creationId xmlns:p14="http://schemas.microsoft.com/office/powerpoint/2010/main" val="80551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Calibri" panose="020F0502020204030204" pitchFamily="34" charset="0"/>
                <a:cs typeface="Calibri" panose="020F0502020204030204" pitchFamily="34" charset="0"/>
              </a:rPr>
              <a:t>Pasen is een religieus feest voor christenen. Christenen vieren dat Jezus uit de dood is opgestaan nadat hij was gekruisigd door de Romeinen. Het paasfeest zoals we dat nu vaak vieren heeft daarnaast allemaal symboliek die te maken heeft met de religie van de Germanen, de toenmalige inwoners van onder andere Nederland en Duitsland. Onder andere de paaseieren en de paashaas hebben te maken met het feest dat de Germanen in de lente vierden voor </a:t>
            </a:r>
            <a:r>
              <a:rPr lang="nl-NL" sz="1200" dirty="0" err="1">
                <a:latin typeface="Calibri" panose="020F0502020204030204" pitchFamily="34" charset="0"/>
                <a:cs typeface="Calibri" panose="020F0502020204030204" pitchFamily="34" charset="0"/>
              </a:rPr>
              <a:t>Ostara</a:t>
            </a:r>
            <a:r>
              <a:rPr lang="nl-NL" sz="1200" dirty="0">
                <a:latin typeface="Calibri" panose="020F0502020204030204" pitchFamily="34" charset="0"/>
                <a:cs typeface="Calibri" panose="020F0502020204030204" pitchFamily="34" charset="0"/>
              </a:rPr>
              <a:t>, de godin van de dageraad, het leven en de vruchtbaarheid.</a:t>
            </a:r>
            <a:endParaRPr lang="nl-NL" dirty="0"/>
          </a:p>
          <a:p>
            <a:endParaRPr lang="nl-NL" dirty="0"/>
          </a:p>
          <a:p>
            <a:r>
              <a:rPr lang="nl-NL" dirty="0"/>
              <a:t>Bronnen:</a:t>
            </a:r>
          </a:p>
          <a:p>
            <a:r>
              <a:rPr lang="nl-NL" dirty="0"/>
              <a:t>https://wikikids.nl/Pasen</a:t>
            </a:r>
          </a:p>
          <a:p>
            <a:r>
              <a:rPr lang="nl-NL" dirty="0"/>
              <a:t>https://en.wikipedia.org/wiki/Easter#/media/File:Resurrection_(24).jpg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https://pixabay.com/nl/photos/katholieke-christus-christendom-2897/</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https://commons.wikimedia.org/wiki/File:Bunny_with_eggs_in_Easter.jpg</a:t>
            </a:r>
          </a:p>
          <a:p>
            <a:endParaRPr lang="en-NL" dirty="0"/>
          </a:p>
        </p:txBody>
      </p:sp>
      <p:sp>
        <p:nvSpPr>
          <p:cNvPr id="4" name="Slide Number Placeholder 3"/>
          <p:cNvSpPr>
            <a:spLocks noGrp="1"/>
          </p:cNvSpPr>
          <p:nvPr>
            <p:ph type="sldNum" sz="quarter" idx="5"/>
          </p:nvPr>
        </p:nvSpPr>
        <p:spPr/>
        <p:txBody>
          <a:bodyPr/>
          <a:lstStyle/>
          <a:p>
            <a:fld id="{9A918BD2-2700-4C63-87FE-2FF81D6E8443}" type="slidenum">
              <a:rPr lang="en-NL" smtClean="0"/>
              <a:t>9</a:t>
            </a:fld>
            <a:endParaRPr lang="en-NL"/>
          </a:p>
        </p:txBody>
      </p:sp>
    </p:spTree>
    <p:extLst>
      <p:ext uri="{BB962C8B-B14F-4D97-AF65-F5344CB8AC3E}">
        <p14:creationId xmlns:p14="http://schemas.microsoft.com/office/powerpoint/2010/main" val="806369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Calibri" panose="020F0502020204030204" pitchFamily="34" charset="0"/>
                <a:cs typeface="Calibri" panose="020F0502020204030204" pitchFamily="34" charset="0"/>
              </a:rPr>
              <a:t>In een gebedshuis worden </a:t>
            </a:r>
            <a:r>
              <a:rPr lang="nl-NL" sz="1200" dirty="0" err="1">
                <a:latin typeface="Calibri" panose="020F0502020204030204" pitchFamily="34" charset="0"/>
                <a:cs typeface="Calibri" panose="020F0502020204030204" pitchFamily="34" charset="0"/>
              </a:rPr>
              <a:t>godsdienstelijke</a:t>
            </a:r>
            <a:r>
              <a:rPr lang="nl-NL" sz="1200" dirty="0">
                <a:latin typeface="Calibri" panose="020F0502020204030204" pitchFamily="34" charset="0"/>
                <a:cs typeface="Calibri" panose="020F0502020204030204" pitchFamily="34" charset="0"/>
              </a:rPr>
              <a:t> bijeenkomsten gehouden. Gebedshuizen zijn vaak specifiek voor één godsdienst en in de meeste godsdiensten heeft dit een andere naam. In christendom heet het een kerk; in islam een moskee; in jodendom een synagoge en in boeddhisme en hindoeïsme een tempel.</a:t>
            </a:r>
            <a:endParaRPr lang="nl-NL" dirty="0"/>
          </a:p>
          <a:p>
            <a:endParaRPr lang="nl-NL" dirty="0"/>
          </a:p>
          <a:p>
            <a:r>
              <a:rPr lang="nl-NL" dirty="0"/>
              <a:t>Filmpje:</a:t>
            </a:r>
            <a:r>
              <a:rPr lang="nl-NL" baseline="0" dirty="0"/>
              <a:t> </a:t>
            </a:r>
            <a:r>
              <a:rPr lang="nl-NL" sz="1200" u="sng" kern="1200" dirty="0">
                <a:solidFill>
                  <a:schemeClr val="tx1"/>
                </a:solidFill>
                <a:effectLst/>
                <a:latin typeface="+mn-lt"/>
                <a:ea typeface="+mn-ea"/>
                <a:cs typeface="+mn-cs"/>
                <a:hlinkClick r:id="rId3"/>
              </a:rPr>
              <a:t>https://schooltv.nl/video/geloof-de-verschillen-en-overeenkomsten-tussen-moslims-en-katholieken/#q=islam</a:t>
            </a:r>
            <a:r>
              <a:rPr lang="nl-NL" sz="1200" kern="1200" dirty="0">
                <a:solidFill>
                  <a:schemeClr val="tx1"/>
                </a:solidFill>
                <a:effectLst/>
                <a:latin typeface="+mn-lt"/>
                <a:ea typeface="+mn-ea"/>
                <a:cs typeface="+mn-cs"/>
              </a:rPr>
              <a:t> (lengte:</a:t>
            </a:r>
            <a:r>
              <a:rPr lang="nl-NL" sz="1200" kern="1200" baseline="0" dirty="0">
                <a:solidFill>
                  <a:schemeClr val="tx1"/>
                </a:solidFill>
                <a:effectLst/>
                <a:latin typeface="+mn-lt"/>
                <a:ea typeface="+mn-ea"/>
                <a:cs typeface="+mn-cs"/>
              </a:rPr>
              <a:t> 3 min)</a:t>
            </a:r>
            <a:endParaRPr lang="nl-NL" dirty="0"/>
          </a:p>
          <a:p>
            <a:endParaRPr lang="nl-NL" dirty="0"/>
          </a:p>
          <a:p>
            <a:r>
              <a:rPr lang="nl-NL" dirty="0"/>
              <a:t>Bronnen: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rPr>
              <a:t>https://en.wikipedia.org/wiki/File:Blue_Mosque_2017.jpg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rPr>
              <a:t>https://commons.wikimedia.org/wiki/File:Alte_Synagoge_Essen.jpg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https://nl.m.wikipedia.org/wiki/Bestand:Lent_Rijksmonument_522954_RK_kerk.JPG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en-NL" dirty="0"/>
          </a:p>
        </p:txBody>
      </p:sp>
      <p:sp>
        <p:nvSpPr>
          <p:cNvPr id="4" name="Slide Number Placeholder 3"/>
          <p:cNvSpPr>
            <a:spLocks noGrp="1"/>
          </p:cNvSpPr>
          <p:nvPr>
            <p:ph type="sldNum" sz="quarter" idx="5"/>
          </p:nvPr>
        </p:nvSpPr>
        <p:spPr/>
        <p:txBody>
          <a:bodyPr/>
          <a:lstStyle/>
          <a:p>
            <a:fld id="{9A918BD2-2700-4C63-87FE-2FF81D6E8443}" type="slidenum">
              <a:rPr lang="en-NL" smtClean="0"/>
              <a:t>11</a:t>
            </a:fld>
            <a:endParaRPr lang="en-NL"/>
          </a:p>
        </p:txBody>
      </p:sp>
    </p:spTree>
    <p:extLst>
      <p:ext uri="{BB962C8B-B14F-4D97-AF65-F5344CB8AC3E}">
        <p14:creationId xmlns:p14="http://schemas.microsoft.com/office/powerpoint/2010/main" val="360302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dirty="0">
                <a:latin typeface="Calibri" panose="020F0502020204030204" pitchFamily="34" charset="0"/>
                <a:cs typeface="Calibri" panose="020F0502020204030204" pitchFamily="34" charset="0"/>
              </a:rPr>
              <a:t>De paus is de hoogste gezagsdrager (baas of leider) van de Rooms-Katholieke Kerk. Zijn huidige woonplaats is het Vaticaan, waar hij ook gezag over heeft: het is zijn staat. De huidige paus is paus Franciscus. Zijn burgerlijke naam luidt Jorge Mario Bergoglio. Hij is in 1936 geboren in Argentinië.</a:t>
            </a:r>
          </a:p>
          <a:p>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De paus is verkozen door kardinalen in het Conclaaf, de ‘pausverkiezing’. Een nieuwe paus zou iedereen kunnen zijn, maar in de praktijk is een paus altijd een kardinaal. Deze stemming vindt plaats in de Sixtijnse Kapel achter slot en grendel en er heerst een volledige zwijgplicht. Als de kardinalen het niet in één keer met elkaar eens zijn over wie de nieuwe paus moet worden, moeten ze opnieuw stemmen net zolang tot ze het wel eens zijn met elkaar. </a:t>
            </a:r>
            <a:endParaRPr lang="nl-NL" dirty="0"/>
          </a:p>
          <a:p>
            <a:endParaRPr lang="nl-NL" dirty="0"/>
          </a:p>
          <a:p>
            <a:r>
              <a:rPr lang="nl-NL" dirty="0"/>
              <a:t>Bronnen:</a:t>
            </a:r>
          </a:p>
          <a:p>
            <a:r>
              <a:rPr lang="nl-NL" dirty="0"/>
              <a:t>https://wikikids.nl/Paus</a:t>
            </a:r>
          </a:p>
          <a:p>
            <a:r>
              <a:rPr lang="nl-NL" dirty="0"/>
              <a:t>https://wikikids.nl/Vaticaanstad</a:t>
            </a:r>
          </a:p>
          <a:p>
            <a:r>
              <a:rPr lang="nl-NL" dirty="0"/>
              <a:t>https://nos.nl/artikel/2140893-paus-vrouwen-zullen-nooit-priester-worden.html </a:t>
            </a:r>
          </a:p>
          <a:p>
            <a:r>
              <a:rPr lang="nl-NL" dirty="0"/>
              <a:t>https://commons.wikimedia.org/wiki/File:Pope_Francis_Korea_Haemi_Castle_19.jpg</a:t>
            </a:r>
          </a:p>
          <a:p>
            <a:endParaRPr lang="nl-NL" dirty="0"/>
          </a:p>
          <a:p>
            <a:endParaRPr lang="en-NL" dirty="0"/>
          </a:p>
        </p:txBody>
      </p:sp>
      <p:sp>
        <p:nvSpPr>
          <p:cNvPr id="4" name="Slide Number Placeholder 3"/>
          <p:cNvSpPr>
            <a:spLocks noGrp="1"/>
          </p:cNvSpPr>
          <p:nvPr>
            <p:ph type="sldNum" sz="quarter" idx="5"/>
          </p:nvPr>
        </p:nvSpPr>
        <p:spPr/>
        <p:txBody>
          <a:bodyPr/>
          <a:lstStyle/>
          <a:p>
            <a:fld id="{9A918BD2-2700-4C63-87FE-2FF81D6E8443}" type="slidenum">
              <a:rPr lang="en-NL" smtClean="0"/>
              <a:t>13</a:t>
            </a:fld>
            <a:endParaRPr lang="en-NL"/>
          </a:p>
        </p:txBody>
      </p:sp>
    </p:spTree>
    <p:extLst>
      <p:ext uri="{BB962C8B-B14F-4D97-AF65-F5344CB8AC3E}">
        <p14:creationId xmlns:p14="http://schemas.microsoft.com/office/powerpoint/2010/main" val="2474819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Filmpje: </a:t>
            </a:r>
          </a:p>
          <a:p>
            <a:r>
              <a:rPr lang="nl-NL" sz="1200" u="sng" kern="1200" dirty="0">
                <a:solidFill>
                  <a:schemeClr val="tx1"/>
                </a:solidFill>
                <a:effectLst/>
                <a:latin typeface="+mn-lt"/>
                <a:ea typeface="+mn-ea"/>
                <a:cs typeface="+mn-cs"/>
                <a:hlinkClick r:id="rId3"/>
              </a:rPr>
              <a:t>https://schooltv.nl/video/de-moskee-het-gebedshuis-van-moslims/#q=moslim</a:t>
            </a:r>
            <a:endParaRPr lang="nl-NL" sz="1200" u="sng" kern="1200" dirty="0">
              <a:solidFill>
                <a:schemeClr val="tx1"/>
              </a:solidFill>
              <a:effectLst/>
              <a:latin typeface="+mn-lt"/>
              <a:ea typeface="+mn-ea"/>
              <a:cs typeface="+mn-cs"/>
            </a:endParaRPr>
          </a:p>
          <a:p>
            <a:endParaRPr lang="nl-NL" sz="1200" u="sng" kern="1200" dirty="0">
              <a:solidFill>
                <a:schemeClr val="tx1"/>
              </a:solidFill>
              <a:effectLst/>
              <a:latin typeface="+mn-lt"/>
              <a:ea typeface="+mn-ea"/>
              <a:cs typeface="+mn-cs"/>
            </a:endParaRPr>
          </a:p>
          <a:p>
            <a:r>
              <a:rPr lang="nl-NL" dirty="0"/>
              <a:t>Bron:</a:t>
            </a:r>
            <a:r>
              <a:rPr lang="nl-NL" baseline="0" dirty="0"/>
              <a:t> </a:t>
            </a:r>
            <a:r>
              <a:rPr lang="nl-NL" dirty="0"/>
              <a:t>https://nl.wikipedia.org/wiki/Essalammoskee#/media/Bestand:Essalam.jpg</a:t>
            </a:r>
          </a:p>
          <a:p>
            <a:endParaRPr lang="en-NL" dirty="0"/>
          </a:p>
        </p:txBody>
      </p:sp>
      <p:sp>
        <p:nvSpPr>
          <p:cNvPr id="4" name="Slide Number Placeholder 3"/>
          <p:cNvSpPr>
            <a:spLocks noGrp="1"/>
          </p:cNvSpPr>
          <p:nvPr>
            <p:ph type="sldNum" sz="quarter" idx="5"/>
          </p:nvPr>
        </p:nvSpPr>
        <p:spPr/>
        <p:txBody>
          <a:bodyPr/>
          <a:lstStyle/>
          <a:p>
            <a:fld id="{9A918BD2-2700-4C63-87FE-2FF81D6E8443}" type="slidenum">
              <a:rPr lang="en-NL" smtClean="0"/>
              <a:t>15</a:t>
            </a:fld>
            <a:endParaRPr lang="en-NL"/>
          </a:p>
        </p:txBody>
      </p:sp>
    </p:spTree>
    <p:extLst>
      <p:ext uri="{BB962C8B-B14F-4D97-AF65-F5344CB8AC3E}">
        <p14:creationId xmlns:p14="http://schemas.microsoft.com/office/powerpoint/2010/main" val="174679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B6503-B403-4BA1-BF2B-659304F71091}"/>
              </a:ext>
            </a:extLst>
          </p:cNvPr>
          <p:cNvSpPr>
            <a:spLocks noGrp="1"/>
          </p:cNvSpPr>
          <p:nvPr>
            <p:ph type="title"/>
          </p:nvPr>
        </p:nvSpPr>
        <p:spPr/>
        <p:txBody>
          <a:bodyPr/>
          <a:lstStyle/>
          <a:p>
            <a:r>
              <a:rPr lang="nl-NL"/>
              <a:t>Klik om stijl te bewerken</a:t>
            </a:r>
            <a:endParaRPr lang="en-US"/>
          </a:p>
        </p:txBody>
      </p:sp>
      <p:sp>
        <p:nvSpPr>
          <p:cNvPr id="3" name="Tijdelijke aanduiding voor datum 2">
            <a:extLst>
              <a:ext uri="{FF2B5EF4-FFF2-40B4-BE49-F238E27FC236}">
                <a16:creationId xmlns:a16="http://schemas.microsoft.com/office/drawing/2014/main" id="{3B900C77-0F04-4C22-B54F-A78924CF16C2}"/>
              </a:ext>
            </a:extLst>
          </p:cNvPr>
          <p:cNvSpPr>
            <a:spLocks noGrp="1"/>
          </p:cNvSpPr>
          <p:nvPr>
            <p:ph type="dt" sz="half" idx="10"/>
          </p:nvPr>
        </p:nvSpPr>
        <p:spPr/>
        <p:txBody>
          <a:bodyPr/>
          <a:lstStyle/>
          <a:p>
            <a:fld id="{3284FD1C-63A1-43BA-B09F-021FFE5B44CC}" type="datetimeFigureOut">
              <a:rPr lang="en-US" smtClean="0"/>
              <a:t>12/23/2021</a:t>
            </a:fld>
            <a:endParaRPr lang="en-US"/>
          </a:p>
        </p:txBody>
      </p:sp>
      <p:sp>
        <p:nvSpPr>
          <p:cNvPr id="4" name="Tijdelijke aanduiding voor voettekst 3">
            <a:extLst>
              <a:ext uri="{FF2B5EF4-FFF2-40B4-BE49-F238E27FC236}">
                <a16:creationId xmlns:a16="http://schemas.microsoft.com/office/drawing/2014/main" id="{4543D0C7-5E58-4D51-9A37-E5EF3075B26A}"/>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7D1DDFA6-AAB3-417D-9F99-A1AF0CCFDBE4}"/>
              </a:ext>
            </a:extLst>
          </p:cNvPr>
          <p:cNvSpPr>
            <a:spLocks noGrp="1"/>
          </p:cNvSpPr>
          <p:nvPr>
            <p:ph type="sldNum" sz="quarter" idx="12"/>
          </p:nvPr>
        </p:nvSpPr>
        <p:spPr/>
        <p:txBody>
          <a:bodyPr/>
          <a:lstStyle/>
          <a:p>
            <a:fld id="{D4E19C97-6982-45C8-A238-5A6FDB86516A}" type="slidenum">
              <a:rPr lang="en-US" smtClean="0"/>
              <a:t>‹#›</a:t>
            </a:fld>
            <a:endParaRPr lang="en-US"/>
          </a:p>
        </p:txBody>
      </p:sp>
    </p:spTree>
    <p:extLst>
      <p:ext uri="{BB962C8B-B14F-4D97-AF65-F5344CB8AC3E}">
        <p14:creationId xmlns:p14="http://schemas.microsoft.com/office/powerpoint/2010/main" val="225435080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A0D65C7-1E0E-45C6-B151-35DD29610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5C1D54F9-907E-46C3-8162-0F83311EF4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9AAAEE46-631B-4A3D-BF3D-E63484F96E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4FD1C-63A1-43BA-B09F-021FFE5B44CC}" type="datetimeFigureOut">
              <a:rPr lang="en-US" smtClean="0"/>
              <a:t>12/23/2021</a:t>
            </a:fld>
            <a:endParaRPr lang="en-US"/>
          </a:p>
        </p:txBody>
      </p:sp>
      <p:sp>
        <p:nvSpPr>
          <p:cNvPr id="5" name="Tijdelijke aanduiding voor voettekst 4">
            <a:extLst>
              <a:ext uri="{FF2B5EF4-FFF2-40B4-BE49-F238E27FC236}">
                <a16:creationId xmlns:a16="http://schemas.microsoft.com/office/drawing/2014/main" id="{9E0518CA-E4FF-4187-AFFD-995946BCFD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EE1196F9-0D96-4E7E-BA26-68BCD6F60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9C97-6982-45C8-A238-5A6FDB86516A}" type="slidenum">
              <a:rPr lang="en-US" smtClean="0"/>
              <a:t>‹#›</a:t>
            </a:fld>
            <a:endParaRPr lang="en-US"/>
          </a:p>
        </p:txBody>
      </p:sp>
    </p:spTree>
    <p:extLst>
      <p:ext uri="{BB962C8B-B14F-4D97-AF65-F5344CB8AC3E}">
        <p14:creationId xmlns:p14="http://schemas.microsoft.com/office/powerpoint/2010/main" val="71856754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606B0F2C-23B9-44FB-8F3F-A642ED526A56}"/>
              </a:ext>
            </a:extLst>
          </p:cNvPr>
          <p:cNvSpPr>
            <a:spLocks noGrp="1"/>
          </p:cNvSpPr>
          <p:nvPr>
            <p:ph type="title"/>
          </p:nvPr>
        </p:nvSpPr>
        <p:spPr/>
        <p:txBody>
          <a:bodyPr/>
          <a:lstStyle/>
          <a:p>
            <a:r>
              <a:rPr lang="nl-NL"/>
              <a:t>Activiteit 1: Stellingen</a:t>
            </a:r>
            <a:endParaRPr lang="nl-NL" dirty="0"/>
          </a:p>
        </p:txBody>
      </p:sp>
      <p:pic>
        <p:nvPicPr>
          <p:cNvPr id="3" name="Afbeelding 2">
            <a:extLst>
              <a:ext uri="{FF2B5EF4-FFF2-40B4-BE49-F238E27FC236}">
                <a16:creationId xmlns:a16="http://schemas.microsoft.com/office/drawing/2014/main" id="{8CE13C81-13A0-465F-AE98-748F741630B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01723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941F7AC5-610F-4F96-B5A0-E8CAB19B4D82}"/>
              </a:ext>
            </a:extLst>
          </p:cNvPr>
          <p:cNvSpPr>
            <a:spLocks noGrp="1"/>
          </p:cNvSpPr>
          <p:nvPr>
            <p:ph type="title"/>
          </p:nvPr>
        </p:nvSpPr>
        <p:spPr/>
        <p:txBody>
          <a:bodyPr>
            <a:normAutofit fontScale="90000"/>
          </a:bodyPr>
          <a:lstStyle/>
          <a:p>
            <a:pPr algn="ctr"/>
            <a:r>
              <a:rPr lang="nl-NL"/>
              <a:t>Stelling:</a:t>
            </a:r>
            <a:br>
              <a:rPr lang="nl-NL"/>
            </a:br>
            <a:r>
              <a:rPr lang="nl-NL"/>
              <a:t>Rond Pasen moet in iedere klas het paasverhaal verteld worden</a:t>
            </a:r>
            <a:endParaRPr lang="nl-NL" dirty="0"/>
          </a:p>
        </p:txBody>
      </p:sp>
      <p:pic>
        <p:nvPicPr>
          <p:cNvPr id="3" name="Afbeelding 2">
            <a:extLst>
              <a:ext uri="{FF2B5EF4-FFF2-40B4-BE49-F238E27FC236}">
                <a16:creationId xmlns:a16="http://schemas.microsoft.com/office/drawing/2014/main" id="{7B57EA2C-9F60-4535-88F9-4FC5B075408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625709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F9166897-1822-4EF0-A445-7534F9A35A70}"/>
              </a:ext>
            </a:extLst>
          </p:cNvPr>
          <p:cNvSpPr>
            <a:spLocks noGrp="1"/>
          </p:cNvSpPr>
          <p:nvPr>
            <p:ph type="title"/>
          </p:nvPr>
        </p:nvSpPr>
        <p:spPr/>
        <p:txBody>
          <a:bodyPr/>
          <a:lstStyle/>
          <a:p>
            <a:r>
              <a:rPr lang="nl-NL"/>
              <a:t>Wat zijn gebedshuizen?</a:t>
            </a:r>
            <a:endParaRPr lang="nl-NL" dirty="0"/>
          </a:p>
        </p:txBody>
      </p:sp>
      <p:pic>
        <p:nvPicPr>
          <p:cNvPr id="3" name="Afbeelding 2">
            <a:extLst>
              <a:ext uri="{FF2B5EF4-FFF2-40B4-BE49-F238E27FC236}">
                <a16:creationId xmlns:a16="http://schemas.microsoft.com/office/drawing/2014/main" id="{6F13E457-CC89-40BA-90AB-A00F20512F5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391804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5D94E2D4-AF45-4DEC-BA41-CA96FF6871BA}"/>
              </a:ext>
            </a:extLst>
          </p:cNvPr>
          <p:cNvSpPr>
            <a:spLocks noGrp="1"/>
          </p:cNvSpPr>
          <p:nvPr>
            <p:ph type="title"/>
          </p:nvPr>
        </p:nvSpPr>
        <p:spPr/>
        <p:txBody>
          <a:bodyPr>
            <a:normAutofit fontScale="90000"/>
          </a:bodyPr>
          <a:lstStyle/>
          <a:p>
            <a:pPr algn="ctr"/>
            <a:r>
              <a:rPr lang="nl-NL"/>
              <a:t>Stelling:</a:t>
            </a:r>
            <a:br>
              <a:rPr lang="nl-NL"/>
            </a:br>
            <a:r>
              <a:rPr lang="nl-NL"/>
              <a:t>Elke klas moet één keer per jaar een gebedshuis bezoeken</a:t>
            </a:r>
            <a:endParaRPr lang="nl-NL" dirty="0"/>
          </a:p>
        </p:txBody>
      </p:sp>
      <p:pic>
        <p:nvPicPr>
          <p:cNvPr id="3" name="Afbeelding 2">
            <a:extLst>
              <a:ext uri="{FF2B5EF4-FFF2-40B4-BE49-F238E27FC236}">
                <a16:creationId xmlns:a16="http://schemas.microsoft.com/office/drawing/2014/main" id="{B8011CA0-2110-4791-9240-BCF15E495D1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915420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21EA663-3EEC-414B-ACEF-A0E4C69DE341}"/>
              </a:ext>
            </a:extLst>
          </p:cNvPr>
          <p:cNvSpPr>
            <a:spLocks noGrp="1"/>
          </p:cNvSpPr>
          <p:nvPr>
            <p:ph type="title"/>
          </p:nvPr>
        </p:nvSpPr>
        <p:spPr/>
        <p:txBody>
          <a:bodyPr/>
          <a:lstStyle/>
          <a:p>
            <a:r>
              <a:rPr lang="nl-NL"/>
              <a:t>Wie is de paus?</a:t>
            </a:r>
            <a:endParaRPr lang="nl-NL" dirty="0"/>
          </a:p>
        </p:txBody>
      </p:sp>
      <p:pic>
        <p:nvPicPr>
          <p:cNvPr id="3" name="Afbeelding 2">
            <a:extLst>
              <a:ext uri="{FF2B5EF4-FFF2-40B4-BE49-F238E27FC236}">
                <a16:creationId xmlns:a16="http://schemas.microsoft.com/office/drawing/2014/main" id="{35F1C7D3-FD2A-4ABC-A2BE-E884AD661C3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853033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8D46250-3DF2-46E1-8BC3-A27A4DB0068D}"/>
              </a:ext>
            </a:extLst>
          </p:cNvPr>
          <p:cNvSpPr>
            <a:spLocks noGrp="1"/>
          </p:cNvSpPr>
          <p:nvPr>
            <p:ph type="title"/>
          </p:nvPr>
        </p:nvSpPr>
        <p:spPr/>
        <p:txBody>
          <a:bodyPr/>
          <a:lstStyle/>
          <a:p>
            <a:pPr algn="ctr"/>
            <a:r>
              <a:rPr lang="nl-NL"/>
              <a:t>Stelling:</a:t>
            </a:r>
            <a:br>
              <a:rPr lang="nl-NL"/>
            </a:br>
            <a:r>
              <a:rPr lang="nl-NL"/>
              <a:t>Ook vrouwen moeten paus kunnen worden</a:t>
            </a:r>
            <a:endParaRPr lang="nl-NL" dirty="0"/>
          </a:p>
        </p:txBody>
      </p:sp>
      <p:pic>
        <p:nvPicPr>
          <p:cNvPr id="3" name="Afbeelding 2">
            <a:extLst>
              <a:ext uri="{FF2B5EF4-FFF2-40B4-BE49-F238E27FC236}">
                <a16:creationId xmlns:a16="http://schemas.microsoft.com/office/drawing/2014/main" id="{9C63990F-E976-4E14-AF86-21564B25853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466930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F51AEF37-3413-407C-84D8-A3FBF91C9523}"/>
              </a:ext>
            </a:extLst>
          </p:cNvPr>
          <p:cNvSpPr>
            <a:spLocks noGrp="1"/>
          </p:cNvSpPr>
          <p:nvPr>
            <p:ph type="title"/>
          </p:nvPr>
        </p:nvSpPr>
        <p:spPr/>
        <p:txBody>
          <a:bodyPr/>
          <a:lstStyle/>
          <a:p>
            <a:r>
              <a:rPr lang="en-US"/>
              <a:t>De moskee</a:t>
            </a:r>
            <a:endParaRPr lang="en-US" dirty="0"/>
          </a:p>
        </p:txBody>
      </p:sp>
      <p:pic>
        <p:nvPicPr>
          <p:cNvPr id="3" name="Afbeelding 2">
            <a:extLst>
              <a:ext uri="{FF2B5EF4-FFF2-40B4-BE49-F238E27FC236}">
                <a16:creationId xmlns:a16="http://schemas.microsoft.com/office/drawing/2014/main" id="{7E6A808F-0270-481F-A560-B17070E8EC4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13293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F0B2E80-09E1-4944-8CD1-F33811178CFE}"/>
              </a:ext>
            </a:extLst>
          </p:cNvPr>
          <p:cNvSpPr>
            <a:spLocks noGrp="1"/>
          </p:cNvSpPr>
          <p:nvPr>
            <p:ph type="title"/>
          </p:nvPr>
        </p:nvSpPr>
        <p:spPr/>
        <p:txBody>
          <a:bodyPr/>
          <a:lstStyle/>
          <a:p>
            <a:pPr algn="ctr"/>
            <a:r>
              <a:rPr lang="nl-NL"/>
              <a:t>Waar of onwaar:</a:t>
            </a:r>
            <a:br>
              <a:rPr lang="nl-NL"/>
            </a:br>
            <a:r>
              <a:rPr lang="nl-NL"/>
              <a:t>Alle moslims gaan naar de moskee</a:t>
            </a:r>
            <a:endParaRPr lang="nl-NL" dirty="0"/>
          </a:p>
        </p:txBody>
      </p:sp>
      <p:pic>
        <p:nvPicPr>
          <p:cNvPr id="3" name="Afbeelding 2">
            <a:extLst>
              <a:ext uri="{FF2B5EF4-FFF2-40B4-BE49-F238E27FC236}">
                <a16:creationId xmlns:a16="http://schemas.microsoft.com/office/drawing/2014/main" id="{60BB016F-ACD4-40F3-9BBE-B852D6830CB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67419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626AA1F2-E0E8-4404-8CE6-6BBB4F2A520A}"/>
              </a:ext>
            </a:extLst>
          </p:cNvPr>
          <p:cNvSpPr>
            <a:spLocks noGrp="1"/>
          </p:cNvSpPr>
          <p:nvPr>
            <p:ph type="title"/>
          </p:nvPr>
        </p:nvSpPr>
        <p:spPr/>
        <p:txBody>
          <a:bodyPr/>
          <a:lstStyle/>
          <a:p>
            <a:pPr algn="ctr"/>
            <a:r>
              <a:rPr lang="nl-NL"/>
              <a:t>Onwaar!</a:t>
            </a:r>
            <a:br>
              <a:rPr lang="nl-NL"/>
            </a:br>
            <a:r>
              <a:rPr lang="nl-NL"/>
              <a:t>Niet alle moslims gaan naar de moskee</a:t>
            </a:r>
            <a:endParaRPr lang="nl-NL" dirty="0"/>
          </a:p>
        </p:txBody>
      </p:sp>
      <p:pic>
        <p:nvPicPr>
          <p:cNvPr id="3" name="Afbeelding 2">
            <a:extLst>
              <a:ext uri="{FF2B5EF4-FFF2-40B4-BE49-F238E27FC236}">
                <a16:creationId xmlns:a16="http://schemas.microsoft.com/office/drawing/2014/main" id="{01D9742A-1242-4C8F-9057-EC0E027BD34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0710321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951846A6-739F-453D-870A-F8C7D6BA4B2C}"/>
              </a:ext>
            </a:extLst>
          </p:cNvPr>
          <p:cNvSpPr>
            <a:spLocks noGrp="1"/>
          </p:cNvSpPr>
          <p:nvPr>
            <p:ph type="title"/>
          </p:nvPr>
        </p:nvSpPr>
        <p:spPr/>
        <p:txBody>
          <a:bodyPr/>
          <a:lstStyle/>
          <a:p>
            <a:pPr algn="ctr"/>
            <a:r>
              <a:rPr lang="nl-NL"/>
              <a:t>Waar of onwaar:</a:t>
            </a:r>
            <a:br>
              <a:rPr lang="nl-NL"/>
            </a:br>
            <a:r>
              <a:rPr lang="nl-NL"/>
              <a:t>Alle moslims wonen in hetzelfde land</a:t>
            </a:r>
            <a:endParaRPr lang="nl-NL" dirty="0"/>
          </a:p>
        </p:txBody>
      </p:sp>
      <p:pic>
        <p:nvPicPr>
          <p:cNvPr id="3" name="Afbeelding 2">
            <a:extLst>
              <a:ext uri="{FF2B5EF4-FFF2-40B4-BE49-F238E27FC236}">
                <a16:creationId xmlns:a16="http://schemas.microsoft.com/office/drawing/2014/main" id="{29689EC0-C009-4FEC-A1E7-0E40860EF93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1540238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7DB25F4-F65E-4F5C-B9FE-EBDB3C7B2469}"/>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D81A82C8-7B39-4EB3-8A6F-E407AAAF13C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350818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301F9CB-F32D-42B4-964D-232F0C172F14}"/>
              </a:ext>
            </a:extLst>
          </p:cNvPr>
          <p:cNvSpPr>
            <a:spLocks noGrp="1"/>
          </p:cNvSpPr>
          <p:nvPr>
            <p:ph type="title"/>
          </p:nvPr>
        </p:nvSpPr>
        <p:spPr/>
        <p:txBody>
          <a:bodyPr/>
          <a:lstStyle/>
          <a:p>
            <a:r>
              <a:rPr lang="nl-NL"/>
              <a:t>Wat voor geloven zijn er?</a:t>
            </a:r>
            <a:endParaRPr lang="nl-NL" dirty="0"/>
          </a:p>
        </p:txBody>
      </p:sp>
      <p:pic>
        <p:nvPicPr>
          <p:cNvPr id="3" name="Afbeelding 2">
            <a:extLst>
              <a:ext uri="{FF2B5EF4-FFF2-40B4-BE49-F238E27FC236}">
                <a16:creationId xmlns:a16="http://schemas.microsoft.com/office/drawing/2014/main" id="{ABDD5048-A35A-4119-8E24-6DD01220E3C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5497775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08E7291F-C025-48FD-AB03-3B5E7E2CAE70}"/>
              </a:ext>
            </a:extLst>
          </p:cNvPr>
          <p:cNvSpPr>
            <a:spLocks noGrp="1"/>
          </p:cNvSpPr>
          <p:nvPr>
            <p:ph type="title"/>
          </p:nvPr>
        </p:nvSpPr>
        <p:spPr/>
        <p:txBody>
          <a:bodyPr/>
          <a:lstStyle/>
          <a:p>
            <a:r>
              <a:rPr lang="nl-NL"/>
              <a:t>Afronding</a:t>
            </a:r>
            <a:endParaRPr lang="nl-NL" dirty="0"/>
          </a:p>
        </p:txBody>
      </p:sp>
      <p:pic>
        <p:nvPicPr>
          <p:cNvPr id="3" name="Afbeelding 2">
            <a:extLst>
              <a:ext uri="{FF2B5EF4-FFF2-40B4-BE49-F238E27FC236}">
                <a16:creationId xmlns:a16="http://schemas.microsoft.com/office/drawing/2014/main" id="{76B848C3-8A62-4B2E-A264-D025D67A77B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448457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E901FB1E-33BC-4DCA-BBAD-F0AF5BB27441}"/>
              </a:ext>
            </a:extLst>
          </p:cNvPr>
          <p:cNvSpPr>
            <a:spLocks noGrp="1"/>
          </p:cNvSpPr>
          <p:nvPr>
            <p:ph type="title"/>
          </p:nvPr>
        </p:nvSpPr>
        <p:spPr/>
        <p:txBody>
          <a:bodyPr>
            <a:normAutofit fontScale="90000"/>
          </a:bodyPr>
          <a:lstStyle/>
          <a:p>
            <a:pPr algn="ctr"/>
            <a:r>
              <a:rPr lang="nl-NL"/>
              <a:t>Stelling:</a:t>
            </a:r>
            <a:br>
              <a:rPr lang="nl-NL"/>
            </a:br>
            <a:r>
              <a:rPr lang="nl-NL"/>
              <a:t>Er moeten aparte scholen zijn voor kinderen met een bepaald geloof</a:t>
            </a:r>
            <a:endParaRPr lang="nl-NL" dirty="0"/>
          </a:p>
        </p:txBody>
      </p:sp>
      <p:pic>
        <p:nvPicPr>
          <p:cNvPr id="3" name="Afbeelding 2">
            <a:extLst>
              <a:ext uri="{FF2B5EF4-FFF2-40B4-BE49-F238E27FC236}">
                <a16:creationId xmlns:a16="http://schemas.microsoft.com/office/drawing/2014/main" id="{4CEE87B4-5C27-4ED0-96EF-BEE643921A8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929945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398E6661-906C-433E-BB9B-96F28459D7F1}"/>
              </a:ext>
            </a:extLst>
          </p:cNvPr>
          <p:cNvSpPr>
            <a:spLocks noGrp="1"/>
          </p:cNvSpPr>
          <p:nvPr>
            <p:ph type="title"/>
          </p:nvPr>
        </p:nvSpPr>
        <p:spPr/>
        <p:txBody>
          <a:bodyPr/>
          <a:lstStyle/>
          <a:p>
            <a:r>
              <a:rPr lang="nl-NL"/>
              <a:t>Wat zijn geloofsattributen?</a:t>
            </a:r>
            <a:endParaRPr lang="nl-NL" dirty="0"/>
          </a:p>
        </p:txBody>
      </p:sp>
      <p:pic>
        <p:nvPicPr>
          <p:cNvPr id="3" name="Afbeelding 2">
            <a:extLst>
              <a:ext uri="{FF2B5EF4-FFF2-40B4-BE49-F238E27FC236}">
                <a16:creationId xmlns:a16="http://schemas.microsoft.com/office/drawing/2014/main" id="{C0639DE5-3CD6-4236-9777-90F5A1CCEB1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634363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0253D8C-BC7D-437C-A981-A3350DC5F49B}"/>
              </a:ext>
            </a:extLst>
          </p:cNvPr>
          <p:cNvSpPr>
            <a:spLocks noGrp="1"/>
          </p:cNvSpPr>
          <p:nvPr>
            <p:ph type="title"/>
          </p:nvPr>
        </p:nvSpPr>
        <p:spPr/>
        <p:txBody>
          <a:bodyPr>
            <a:normAutofit fontScale="90000"/>
          </a:bodyPr>
          <a:lstStyle/>
          <a:p>
            <a:pPr algn="ctr"/>
            <a:r>
              <a:rPr lang="nl-NL"/>
              <a:t>Stelling:</a:t>
            </a:r>
            <a:br>
              <a:rPr lang="nl-NL"/>
            </a:br>
            <a:r>
              <a:rPr lang="nl-NL"/>
              <a:t>Geloofsattributen dragen op school moet verboden worden</a:t>
            </a:r>
            <a:endParaRPr lang="nl-NL" dirty="0"/>
          </a:p>
        </p:txBody>
      </p:sp>
      <p:pic>
        <p:nvPicPr>
          <p:cNvPr id="3" name="Afbeelding 2">
            <a:extLst>
              <a:ext uri="{FF2B5EF4-FFF2-40B4-BE49-F238E27FC236}">
                <a16:creationId xmlns:a16="http://schemas.microsoft.com/office/drawing/2014/main" id="{E00129E6-1935-4C13-8F72-CFC0651BEC7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200280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397B0C9E-B150-47F7-93E1-91FD8EAC3C49}"/>
              </a:ext>
            </a:extLst>
          </p:cNvPr>
          <p:cNvSpPr>
            <a:spLocks noGrp="1"/>
          </p:cNvSpPr>
          <p:nvPr>
            <p:ph type="title"/>
          </p:nvPr>
        </p:nvSpPr>
        <p:spPr/>
        <p:txBody>
          <a:bodyPr/>
          <a:lstStyle/>
          <a:p>
            <a:r>
              <a:rPr lang="nl-NL"/>
              <a:t>Wat is het Suikerfeest?</a:t>
            </a:r>
            <a:endParaRPr lang="nl-NL" dirty="0"/>
          </a:p>
        </p:txBody>
      </p:sp>
      <p:pic>
        <p:nvPicPr>
          <p:cNvPr id="3" name="Afbeelding 2">
            <a:extLst>
              <a:ext uri="{FF2B5EF4-FFF2-40B4-BE49-F238E27FC236}">
                <a16:creationId xmlns:a16="http://schemas.microsoft.com/office/drawing/2014/main" id="{2E8295F4-CA9B-40A7-8B5D-BB352B49047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639514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986AEB2D-C386-480A-8C74-F28DD98D4129}"/>
              </a:ext>
            </a:extLst>
          </p:cNvPr>
          <p:cNvSpPr>
            <a:spLocks noGrp="1"/>
          </p:cNvSpPr>
          <p:nvPr>
            <p:ph type="title"/>
          </p:nvPr>
        </p:nvSpPr>
        <p:spPr/>
        <p:txBody>
          <a:bodyPr>
            <a:normAutofit fontScale="90000"/>
          </a:bodyPr>
          <a:lstStyle/>
          <a:p>
            <a:pPr algn="ctr"/>
            <a:r>
              <a:rPr lang="nl-NL"/>
              <a:t>Stelling:</a:t>
            </a:r>
            <a:br>
              <a:rPr lang="nl-NL"/>
            </a:br>
            <a:r>
              <a:rPr lang="nl-NL"/>
              <a:t>Het Suikerfeest moet een landelijke feestdag worden</a:t>
            </a:r>
            <a:endParaRPr lang="nl-NL" dirty="0"/>
          </a:p>
        </p:txBody>
      </p:sp>
      <p:pic>
        <p:nvPicPr>
          <p:cNvPr id="3" name="Afbeelding 2">
            <a:extLst>
              <a:ext uri="{FF2B5EF4-FFF2-40B4-BE49-F238E27FC236}">
                <a16:creationId xmlns:a16="http://schemas.microsoft.com/office/drawing/2014/main" id="{29A42537-402B-4533-A74A-AC10071DF5C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043436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FC647186-DD4F-4431-9FD0-0FCE96C841B1}"/>
              </a:ext>
            </a:extLst>
          </p:cNvPr>
          <p:cNvSpPr>
            <a:spLocks noGrp="1"/>
          </p:cNvSpPr>
          <p:nvPr>
            <p:ph type="title"/>
          </p:nvPr>
        </p:nvSpPr>
        <p:spPr/>
        <p:txBody>
          <a:bodyPr/>
          <a:lstStyle/>
          <a:p>
            <a:r>
              <a:rPr lang="nl-NL"/>
              <a:t>Welke landelijke feestdagen kennen we?</a:t>
            </a:r>
            <a:br>
              <a:rPr lang="nl-NL"/>
            </a:br>
            <a:r>
              <a:rPr lang="nl-NL"/>
              <a:t>Welke hebben met geloof te maken?</a:t>
            </a:r>
            <a:endParaRPr lang="nl-NL" dirty="0"/>
          </a:p>
        </p:txBody>
      </p:sp>
      <p:pic>
        <p:nvPicPr>
          <p:cNvPr id="3" name="Afbeelding 2">
            <a:extLst>
              <a:ext uri="{FF2B5EF4-FFF2-40B4-BE49-F238E27FC236}">
                <a16:creationId xmlns:a16="http://schemas.microsoft.com/office/drawing/2014/main" id="{5DCE6881-D091-4E6E-89F0-B15E5B4E3B2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002095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D0D99882-7F11-4FEA-B823-1C97FB011A21}"/>
              </a:ext>
            </a:extLst>
          </p:cNvPr>
          <p:cNvSpPr>
            <a:spLocks noGrp="1"/>
          </p:cNvSpPr>
          <p:nvPr>
            <p:ph type="title"/>
          </p:nvPr>
        </p:nvSpPr>
        <p:spPr/>
        <p:txBody>
          <a:bodyPr/>
          <a:lstStyle/>
          <a:p>
            <a:r>
              <a:rPr lang="nl-NL"/>
              <a:t>Wat is Pasen?</a:t>
            </a:r>
            <a:endParaRPr lang="nl-NL" dirty="0"/>
          </a:p>
        </p:txBody>
      </p:sp>
      <p:pic>
        <p:nvPicPr>
          <p:cNvPr id="3" name="Afbeelding 2">
            <a:extLst>
              <a:ext uri="{FF2B5EF4-FFF2-40B4-BE49-F238E27FC236}">
                <a16:creationId xmlns:a16="http://schemas.microsoft.com/office/drawing/2014/main" id="{27585BB4-A29F-441C-8A7F-3695D462889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73802526"/>
      </p:ext>
    </p:extLst>
  </p:cSld>
  <p:clrMapOvr>
    <a:masterClrMapping/>
  </p:clrMapOvr>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1133</Words>
  <Application>Microsoft Office PowerPoint</Application>
  <PresentationFormat>Widescreen</PresentationFormat>
  <Paragraphs>96</Paragraphs>
  <Slides>20</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Kantoorthema</vt:lpstr>
      <vt:lpstr>Activiteit 1: Stellingen</vt:lpstr>
      <vt:lpstr>Wat voor geloven zijn er?</vt:lpstr>
      <vt:lpstr>Stelling: Er moeten aparte scholen zijn voor kinderen met een bepaald geloof</vt:lpstr>
      <vt:lpstr>Wat zijn geloofsattributen?</vt:lpstr>
      <vt:lpstr>Stelling: Geloofsattributen dragen op school moet verboden worden</vt:lpstr>
      <vt:lpstr>Wat is het Suikerfeest?</vt:lpstr>
      <vt:lpstr>Stelling: Het Suikerfeest moet een landelijke feestdag worden</vt:lpstr>
      <vt:lpstr>Welke landelijke feestdagen kennen we? Welke hebben met geloof te maken?</vt:lpstr>
      <vt:lpstr>Wat is Pasen?</vt:lpstr>
      <vt:lpstr>Stelling: Rond Pasen moet in iedere klas het paasverhaal verteld worden</vt:lpstr>
      <vt:lpstr>Wat zijn gebedshuizen?</vt:lpstr>
      <vt:lpstr>Stelling: Elke klas moet één keer per jaar een gebedshuis bezoeken</vt:lpstr>
      <vt:lpstr>Wie is de paus?</vt:lpstr>
      <vt:lpstr>Stelling: Ook vrouwen moeten paus kunnen worden</vt:lpstr>
      <vt:lpstr>De moskee</vt:lpstr>
      <vt:lpstr>Waar of onwaar: Alle moslims gaan naar de moskee</vt:lpstr>
      <vt:lpstr>Onwaar! Niet alle moslims gaan naar de moskee</vt:lpstr>
      <vt:lpstr>Waar of onwaar: Alle moslims wonen in hetzelfde land</vt:lpstr>
      <vt:lpstr>PowerPoint Presentation</vt:lpstr>
      <vt:lpstr>Afronding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Activiteit 1: Stellingen</dc:title>
  <dc:creator>Bommel, E. van (Eef)</dc:creator>
  <cp:lastModifiedBy>Hanne Kause</cp:lastModifiedBy>
  <cp:revision>2</cp:revision>
  <dcterms:created xsi:type="dcterms:W3CDTF">2021-12-13T12:11:47Z</dcterms:created>
  <dcterms:modified xsi:type="dcterms:W3CDTF">2021-12-23T15:42:01Z</dcterms:modified>
</cp:coreProperties>
</file>